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"/>
  </p:notesMasterIdLst>
  <p:sldIdLst>
    <p:sldId id="256" r:id="rId2"/>
    <p:sldId id="261" r:id="rId3"/>
    <p:sldId id="263" r:id="rId4"/>
    <p:sldId id="258" r:id="rId5"/>
    <p:sldId id="26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5"/>
    <p:restoredTop sz="94637"/>
  </p:normalViewPr>
  <p:slideViewPr>
    <p:cSldViewPr snapToGrid="0" snapToObjects="1">
      <p:cViewPr>
        <p:scale>
          <a:sx n="72" d="100"/>
          <a:sy n="72" d="100"/>
        </p:scale>
        <p:origin x="23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57844-6938-9D4B-914D-AF8AF9E73110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0EBE3-E414-8540-9C9A-83D480E3C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2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7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3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3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5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2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9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980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00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8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60C9AE7-66BE-144F-BCD8-C45A7C91305B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911F653-F215-BA4B-8980-E2A197ED6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3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app.powerbi.com/view?r=eyJrIjoiOTFjZGU1NmYtNDU3Ny00MDYxLWE3MWQtNzk3NjI0MGIzMTg4IiwidCI6IjZhZDkxODk1LWRlMDYtNDg1ZS1iYzUxLWZjZTEyNmNjODUzMCIsImMiOjN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869A-7C76-CD4C-B0EF-0B18E7F74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10"/>
            <a:ext cx="9144000" cy="1355750"/>
          </a:xfrm>
        </p:spPr>
        <p:txBody>
          <a:bodyPr>
            <a:normAutofit fontScale="90000"/>
          </a:bodyPr>
          <a:lstStyle/>
          <a:p>
            <a:pPr algn="l"/>
            <a:r>
              <a:rPr lang="en-US" sz="5400" dirty="0"/>
              <a:t>ASSESSMENT AND PROPOSED PLAN FOR AIS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F114A-C082-2443-9972-4BA58CAF3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8516"/>
            <a:ext cx="9144000" cy="91111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MARY SCOTT, HIRA KHAN, LAMA ELNAGGER, ZAINA KAHIEL</a:t>
            </a:r>
          </a:p>
          <a:p>
            <a:pPr algn="l"/>
            <a:r>
              <a:rPr lang="en-US" sz="2000" dirty="0"/>
              <a:t>TEAM 2173</a:t>
            </a:r>
          </a:p>
        </p:txBody>
      </p:sp>
      <p:pic>
        <p:nvPicPr>
          <p:cNvPr id="4" name="Google Shape;54;p13">
            <a:extLst>
              <a:ext uri="{FF2B5EF4-FFF2-40B4-BE49-F238E27FC236}">
                <a16:creationId xmlns:a16="http://schemas.microsoft.com/office/drawing/2014/main" id="{2D43147F-7D9C-3841-8F37-72941755CE2C}"/>
              </a:ext>
            </a:extLst>
          </p:cNvPr>
          <p:cNvPicPr preferRelativeResize="0"/>
          <p:nvPr/>
        </p:nvPicPr>
        <p:blipFill rotWithShape="1">
          <a:blip r:embed="rId2"/>
          <a:srcRect l="10979" r="20016" b="1"/>
          <a:stretch/>
        </p:blipFill>
        <p:spPr>
          <a:xfrm>
            <a:off x="20" y="10"/>
            <a:ext cx="5920598" cy="2130941"/>
          </a:xfrm>
          <a:custGeom>
            <a:avLst/>
            <a:gdLst>
              <a:gd name="connsiteX0" fmla="*/ 0 w 5920618"/>
              <a:gd name="connsiteY0" fmla="*/ 0 h 2130951"/>
              <a:gd name="connsiteX1" fmla="*/ 5920618 w 5920618"/>
              <a:gd name="connsiteY1" fmla="*/ 0 h 2130951"/>
              <a:gd name="connsiteX2" fmla="*/ 4933709 w 5920618"/>
              <a:gd name="connsiteY2" fmla="*/ 2130951 h 2130951"/>
              <a:gd name="connsiteX3" fmla="*/ 0 w 5920618"/>
              <a:gd name="connsiteY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0618" h="2130951">
                <a:moveTo>
                  <a:pt x="0" y="0"/>
                </a:moveTo>
                <a:lnTo>
                  <a:pt x="5920618" y="0"/>
                </a:lnTo>
                <a:lnTo>
                  <a:pt x="4933709" y="2130951"/>
                </a:lnTo>
                <a:lnTo>
                  <a:pt x="0" y="2130951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02559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574D-1C72-DB42-B0D0-7AD55318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Architecture strategy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BAFB3-6C8C-E64E-923A-947DB4A2D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Features</a:t>
            </a:r>
          </a:p>
          <a:p>
            <a:pPr marL="800100" lvl="1" indent="-342900">
              <a:buAutoNum type="arabicParenR"/>
            </a:pPr>
            <a:r>
              <a:rPr lang="en-US" dirty="0"/>
              <a:t>Dropdown menu</a:t>
            </a:r>
          </a:p>
          <a:p>
            <a:pPr marL="800100" lvl="1" indent="-342900">
              <a:buAutoNum type="arabicParenR"/>
            </a:pPr>
            <a:r>
              <a:rPr lang="en-US" dirty="0"/>
              <a:t>Output into a database  that can be accessed with people with permission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313D2D1-6FAD-8142-B189-F140A3D5CD4B}"/>
              </a:ext>
            </a:extLst>
          </p:cNvPr>
          <p:cNvGrpSpPr/>
          <p:nvPr/>
        </p:nvGrpSpPr>
        <p:grpSpPr>
          <a:xfrm>
            <a:off x="441960" y="1432560"/>
            <a:ext cx="6956205" cy="4354330"/>
            <a:chOff x="1151475" y="233580"/>
            <a:chExt cx="7880575" cy="4806550"/>
          </a:xfrm>
        </p:grpSpPr>
        <p:sp>
          <p:nvSpPr>
            <p:cNvPr id="6" name="Google Shape;77;p17">
              <a:extLst>
                <a:ext uri="{FF2B5EF4-FFF2-40B4-BE49-F238E27FC236}">
                  <a16:creationId xmlns:a16="http://schemas.microsoft.com/office/drawing/2014/main" id="{40F86B6F-381F-7042-87B5-2DA4CEB5FBF6}"/>
                </a:ext>
              </a:extLst>
            </p:cNvPr>
            <p:cNvSpPr/>
            <p:nvPr/>
          </p:nvSpPr>
          <p:spPr>
            <a:xfrm>
              <a:off x="1151475" y="4640575"/>
              <a:ext cx="2775900" cy="2193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;p17">
              <a:extLst>
                <a:ext uri="{FF2B5EF4-FFF2-40B4-BE49-F238E27FC236}">
                  <a16:creationId xmlns:a16="http://schemas.microsoft.com/office/drawing/2014/main" id="{BE3BC001-7FDE-3246-8CF3-9D046B46CDDB}"/>
                </a:ext>
              </a:extLst>
            </p:cNvPr>
            <p:cNvSpPr/>
            <p:nvPr/>
          </p:nvSpPr>
          <p:spPr>
            <a:xfrm>
              <a:off x="4484450" y="3209075"/>
              <a:ext cx="1318200" cy="762600"/>
            </a:xfrm>
            <a:prstGeom prst="can">
              <a:avLst>
                <a:gd name="adj" fmla="val 25000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;p17">
              <a:extLst>
                <a:ext uri="{FF2B5EF4-FFF2-40B4-BE49-F238E27FC236}">
                  <a16:creationId xmlns:a16="http://schemas.microsoft.com/office/drawing/2014/main" id="{5693ABD9-DAF0-0142-8844-C99AEC8214A7}"/>
                </a:ext>
              </a:extLst>
            </p:cNvPr>
            <p:cNvSpPr/>
            <p:nvPr/>
          </p:nvSpPr>
          <p:spPr>
            <a:xfrm>
              <a:off x="4484450" y="2338438"/>
              <a:ext cx="1318200" cy="700200"/>
            </a:xfrm>
            <a:prstGeom prst="can">
              <a:avLst>
                <a:gd name="adj" fmla="val 25000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0;p17">
              <a:extLst>
                <a:ext uri="{FF2B5EF4-FFF2-40B4-BE49-F238E27FC236}">
                  <a16:creationId xmlns:a16="http://schemas.microsoft.com/office/drawing/2014/main" id="{67FCBAB1-37DE-1B4D-9FB6-51CF0DD08484}"/>
                </a:ext>
              </a:extLst>
            </p:cNvPr>
            <p:cNvSpPr/>
            <p:nvPr/>
          </p:nvSpPr>
          <p:spPr>
            <a:xfrm>
              <a:off x="4484450" y="1452725"/>
              <a:ext cx="1318200" cy="700200"/>
            </a:xfrm>
            <a:prstGeom prst="can">
              <a:avLst>
                <a:gd name="adj" fmla="val 25000"/>
              </a:avLst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81;p17">
              <a:extLst>
                <a:ext uri="{FF2B5EF4-FFF2-40B4-BE49-F238E27FC236}">
                  <a16:creationId xmlns:a16="http://schemas.microsoft.com/office/drawing/2014/main" id="{0E6F1DFF-3CDA-1B41-A6E0-DFB293C9752C}"/>
                </a:ext>
              </a:extLst>
            </p:cNvPr>
            <p:cNvCxnSpPr/>
            <p:nvPr/>
          </p:nvCxnSpPr>
          <p:spPr>
            <a:xfrm>
              <a:off x="5895275" y="3547600"/>
              <a:ext cx="747300" cy="9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" name="Google Shape;82;p17">
              <a:extLst>
                <a:ext uri="{FF2B5EF4-FFF2-40B4-BE49-F238E27FC236}">
                  <a16:creationId xmlns:a16="http://schemas.microsoft.com/office/drawing/2014/main" id="{C136BD0C-DAC4-FD4E-8DCF-E4F0B5C4019E}"/>
                </a:ext>
              </a:extLst>
            </p:cNvPr>
            <p:cNvCxnSpPr/>
            <p:nvPr/>
          </p:nvCxnSpPr>
          <p:spPr>
            <a:xfrm rot="10800000" flipH="1">
              <a:off x="5895275" y="1633650"/>
              <a:ext cx="630900" cy="219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83;p17">
              <a:extLst>
                <a:ext uri="{FF2B5EF4-FFF2-40B4-BE49-F238E27FC236}">
                  <a16:creationId xmlns:a16="http://schemas.microsoft.com/office/drawing/2014/main" id="{BE9AA8AB-67AA-7848-B4A5-BE753B5C2847}"/>
                </a:ext>
              </a:extLst>
            </p:cNvPr>
            <p:cNvCxnSpPr/>
            <p:nvPr/>
          </p:nvCxnSpPr>
          <p:spPr>
            <a:xfrm rot="10800000" flipH="1">
              <a:off x="5895275" y="2747063"/>
              <a:ext cx="993000" cy="9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" name="Google Shape;84;p17">
              <a:extLst>
                <a:ext uri="{FF2B5EF4-FFF2-40B4-BE49-F238E27FC236}">
                  <a16:creationId xmlns:a16="http://schemas.microsoft.com/office/drawing/2014/main" id="{57BC63DE-C515-7A46-B308-AA29B97246D7}"/>
                </a:ext>
              </a:extLst>
            </p:cNvPr>
            <p:cNvSpPr/>
            <p:nvPr/>
          </p:nvSpPr>
          <p:spPr>
            <a:xfrm rot="-5398970">
              <a:off x="3262501" y="-814620"/>
              <a:ext cx="1001400" cy="309780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;p17">
              <a:extLst>
                <a:ext uri="{FF2B5EF4-FFF2-40B4-BE49-F238E27FC236}">
                  <a16:creationId xmlns:a16="http://schemas.microsoft.com/office/drawing/2014/main" id="{4910747B-5C7F-634B-ACF6-540766DFA6E9}"/>
                </a:ext>
              </a:extLst>
            </p:cNvPr>
            <p:cNvSpPr/>
            <p:nvPr/>
          </p:nvSpPr>
          <p:spPr>
            <a:xfrm rot="5401030">
              <a:off x="6051276" y="2990530"/>
              <a:ext cx="1001400" cy="3097800"/>
            </a:xfrm>
            <a:prstGeom prst="curvedLeft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86;p17">
              <a:extLst>
                <a:ext uri="{FF2B5EF4-FFF2-40B4-BE49-F238E27FC236}">
                  <a16:creationId xmlns:a16="http://schemas.microsoft.com/office/drawing/2014/main" id="{129A2A45-B9C0-9341-8500-ECD3651D92C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824250" y="1061275"/>
              <a:ext cx="1091650" cy="109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87;p17">
              <a:extLst>
                <a:ext uri="{FF2B5EF4-FFF2-40B4-BE49-F238E27FC236}">
                  <a16:creationId xmlns:a16="http://schemas.microsoft.com/office/drawing/2014/main" id="{CE9FB812-345B-3A49-97C9-9EC0B7AA1751}"/>
                </a:ext>
              </a:extLst>
            </p:cNvPr>
            <p:cNvSpPr/>
            <p:nvPr/>
          </p:nvSpPr>
          <p:spPr>
            <a:xfrm>
              <a:off x="2915900" y="3780875"/>
              <a:ext cx="444300" cy="555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8;p17">
              <a:extLst>
                <a:ext uri="{FF2B5EF4-FFF2-40B4-BE49-F238E27FC236}">
                  <a16:creationId xmlns:a16="http://schemas.microsoft.com/office/drawing/2014/main" id="{C05FF58D-865F-5341-B6BA-60D03982CD26}"/>
                </a:ext>
              </a:extLst>
            </p:cNvPr>
            <p:cNvSpPr/>
            <p:nvPr/>
          </p:nvSpPr>
          <p:spPr>
            <a:xfrm>
              <a:off x="1886800" y="4155675"/>
              <a:ext cx="1562400" cy="180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;p17">
              <a:extLst>
                <a:ext uri="{FF2B5EF4-FFF2-40B4-BE49-F238E27FC236}">
                  <a16:creationId xmlns:a16="http://schemas.microsoft.com/office/drawing/2014/main" id="{C275A67F-7033-F347-95CD-BEC357C29321}"/>
                </a:ext>
              </a:extLst>
            </p:cNvPr>
            <p:cNvSpPr/>
            <p:nvPr/>
          </p:nvSpPr>
          <p:spPr>
            <a:xfrm>
              <a:off x="1356975" y="4698475"/>
              <a:ext cx="2364900" cy="1035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;p17">
              <a:extLst>
                <a:ext uri="{FF2B5EF4-FFF2-40B4-BE49-F238E27FC236}">
                  <a16:creationId xmlns:a16="http://schemas.microsoft.com/office/drawing/2014/main" id="{322F1565-4993-2A45-9CBD-53C75E25F097}"/>
                </a:ext>
              </a:extLst>
            </p:cNvPr>
            <p:cNvSpPr/>
            <p:nvPr/>
          </p:nvSpPr>
          <p:spPr>
            <a:xfrm rot="-9229741">
              <a:off x="1266535" y="3825293"/>
              <a:ext cx="2067786" cy="1001425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1;p17">
              <a:extLst>
                <a:ext uri="{FF2B5EF4-FFF2-40B4-BE49-F238E27FC236}">
                  <a16:creationId xmlns:a16="http://schemas.microsoft.com/office/drawing/2014/main" id="{D54D52C0-829C-1644-B8EE-404A61FF5530}"/>
                </a:ext>
              </a:extLst>
            </p:cNvPr>
            <p:cNvSpPr/>
            <p:nvPr/>
          </p:nvSpPr>
          <p:spPr>
            <a:xfrm>
              <a:off x="2214150" y="2338450"/>
              <a:ext cx="336000" cy="13251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;p17">
              <a:extLst>
                <a:ext uri="{FF2B5EF4-FFF2-40B4-BE49-F238E27FC236}">
                  <a16:creationId xmlns:a16="http://schemas.microsoft.com/office/drawing/2014/main" id="{3FA11431-5014-9A46-A070-17D76E82E3B7}"/>
                </a:ext>
              </a:extLst>
            </p:cNvPr>
            <p:cNvSpPr txBox="1"/>
            <p:nvPr/>
          </p:nvSpPr>
          <p:spPr>
            <a:xfrm>
              <a:off x="2268075" y="4355075"/>
              <a:ext cx="1181125" cy="3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Raw</a:t>
              </a:r>
              <a:endParaRPr dirty="0"/>
            </a:p>
          </p:txBody>
        </p:sp>
        <p:pic>
          <p:nvPicPr>
            <p:cNvPr id="22" name="Google Shape;93;p17">
              <a:extLst>
                <a:ext uri="{FF2B5EF4-FFF2-40B4-BE49-F238E27FC236}">
                  <a16:creationId xmlns:a16="http://schemas.microsoft.com/office/drawing/2014/main" id="{7A8217CA-DBB4-F842-B843-341E26EE3FB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98725" y="2807205"/>
              <a:ext cx="542700" cy="54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94;p17">
              <a:extLst>
                <a:ext uri="{FF2B5EF4-FFF2-40B4-BE49-F238E27FC236}">
                  <a16:creationId xmlns:a16="http://schemas.microsoft.com/office/drawing/2014/main" id="{09F15D3E-21BA-DF4A-A3F6-63057B2710DC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98900" y="1633659"/>
              <a:ext cx="1488999" cy="167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95;p17">
              <a:extLst>
                <a:ext uri="{FF2B5EF4-FFF2-40B4-BE49-F238E27FC236}">
                  <a16:creationId xmlns:a16="http://schemas.microsoft.com/office/drawing/2014/main" id="{77CCC17B-F8CC-F641-A9BD-04F2A35B4B36}"/>
                </a:ext>
              </a:extLst>
            </p:cNvPr>
            <p:cNvSpPr txBox="1"/>
            <p:nvPr/>
          </p:nvSpPr>
          <p:spPr>
            <a:xfrm>
              <a:off x="7054750" y="806550"/>
              <a:ext cx="1977300" cy="8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Integrate with environmental data 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5" name="Google Shape;95;p17">
            <a:extLst>
              <a:ext uri="{FF2B5EF4-FFF2-40B4-BE49-F238E27FC236}">
                <a16:creationId xmlns:a16="http://schemas.microsoft.com/office/drawing/2014/main" id="{F0F60EFC-0D9E-814C-A794-4C2F4E47B2D3}"/>
              </a:ext>
            </a:extLst>
          </p:cNvPr>
          <p:cNvSpPr txBox="1"/>
          <p:nvPr/>
        </p:nvSpPr>
        <p:spPr>
          <a:xfrm>
            <a:off x="5441866" y="1934143"/>
            <a:ext cx="2358891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Integrate with environmental data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50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2" name="Rectangle 14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138CC-C1B1-524F-AEE6-784F72A5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VESSEL INFORMATION VERIFICATION SYSTEM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6C5F8-9C4D-604E-8E4C-86DDEC009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l="7251" r="13733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23" name="Group 16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BDC19E8-4484-F249-9E58-F41F98162ACB}"/>
              </a:ext>
            </a:extLst>
          </p:cNvPr>
          <p:cNvSpPr txBox="1">
            <a:spLocks/>
          </p:cNvSpPr>
          <p:nvPr/>
        </p:nvSpPr>
        <p:spPr>
          <a:xfrm>
            <a:off x="382280" y="2146588"/>
            <a:ext cx="6743844" cy="4112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IMO # validation algorithm (IMO 7-digits)</a:t>
            </a:r>
          </a:p>
          <a:p>
            <a:pPr lvl="1"/>
            <a:r>
              <a:rPr lang="en-US" dirty="0">
                <a:sym typeface="Wingdings" pitchFamily="2" charset="2"/>
              </a:rPr>
              <a:t>Digits weighted from right to left by 2,3,5,6,7 </a:t>
            </a:r>
          </a:p>
          <a:p>
            <a:pPr lvl="1"/>
            <a:r>
              <a:rPr lang="en-US" dirty="0">
                <a:sym typeface="Wingdings" pitchFamily="2" charset="2"/>
              </a:rPr>
              <a:t>Add products </a:t>
            </a:r>
          </a:p>
          <a:p>
            <a:pPr lvl="1"/>
            <a:r>
              <a:rPr lang="en-US" dirty="0">
                <a:sym typeface="Wingdings" pitchFamily="2" charset="2"/>
              </a:rPr>
              <a:t>Divide sum by 10 </a:t>
            </a:r>
          </a:p>
          <a:p>
            <a:pPr lvl="1"/>
            <a:r>
              <a:rPr lang="en-US" dirty="0">
                <a:sym typeface="Wingdings" pitchFamily="2" charset="2"/>
              </a:rPr>
              <a:t>Remainder is the check digit </a:t>
            </a:r>
          </a:p>
          <a:p>
            <a:pPr lvl="1"/>
            <a:r>
              <a:rPr lang="en-US" dirty="0">
                <a:sym typeface="Wingdings" pitchFamily="2" charset="2"/>
              </a:rPr>
              <a:t>You can add this algorithm to the code for the decoding procedure </a:t>
            </a:r>
            <a:endParaRPr lang="en-US" dirty="0"/>
          </a:p>
          <a:p>
            <a:r>
              <a:rPr lang="en-US" dirty="0"/>
              <a:t>MMSI validation algorithm </a:t>
            </a:r>
          </a:p>
          <a:p>
            <a:pPr lvl="1"/>
            <a:r>
              <a:rPr lang="en-US" dirty="0" err="1"/>
              <a:t>DaMSA</a:t>
            </a:r>
            <a:r>
              <a:rPr lang="en-US" dirty="0"/>
              <a:t> reference table </a:t>
            </a:r>
          </a:p>
          <a:p>
            <a:pPr lvl="1"/>
            <a:r>
              <a:rPr lang="en-US" dirty="0"/>
              <a:t>Lloyd tables </a:t>
            </a:r>
          </a:p>
          <a:p>
            <a:pPr lvl="1"/>
            <a:r>
              <a:rPr lang="en-US" dirty="0"/>
              <a:t>Online ITU Maritime database </a:t>
            </a:r>
          </a:p>
          <a:p>
            <a:r>
              <a:rPr lang="en-US" dirty="0"/>
              <a:t>Missing data validation algorithm</a:t>
            </a:r>
          </a:p>
          <a:p>
            <a:pPr lvl="1"/>
            <a:r>
              <a:rPr lang="en-US" dirty="0"/>
              <a:t>Missing dynamic AIS data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interpolating techniques </a:t>
            </a:r>
          </a:p>
          <a:p>
            <a:pPr lvl="1"/>
            <a:r>
              <a:rPr lang="en-US" dirty="0"/>
              <a:t>Missing static AIS data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Exclude missing values</a:t>
            </a:r>
          </a:p>
          <a:p>
            <a:pPr lvl="1"/>
            <a:r>
              <a:rPr lang="en-US" dirty="0"/>
              <a:t>Compare missing vessel information to existing information within the data to interpolate and make an estimation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6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CC20-6CA2-0B4B-B3D7-EBBA5123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54" y="195874"/>
            <a:ext cx="10058400" cy="1609344"/>
          </a:xfrm>
        </p:spPr>
        <p:txBody>
          <a:bodyPr/>
          <a:lstStyle/>
          <a:p>
            <a:r>
              <a:rPr lang="en-US" dirty="0"/>
              <a:t>Dealing with spelling errors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9E0BF6-F9DB-4042-896F-1C61D69D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29" y="2093975"/>
            <a:ext cx="8244275" cy="43085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E7DBB1-1F6E-3E45-9071-8F4EEEB85CF4}"/>
              </a:ext>
            </a:extLst>
          </p:cNvPr>
          <p:cNvSpPr txBox="1"/>
          <p:nvPr/>
        </p:nvSpPr>
        <p:spPr>
          <a:xfrm>
            <a:off x="8879304" y="1805218"/>
            <a:ext cx="29357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buSzPts val="1800"/>
              <a:buChar char="-"/>
            </a:pPr>
            <a:r>
              <a:rPr lang="en-CA" dirty="0"/>
              <a:t>Percent Concordance Strategy</a:t>
            </a:r>
          </a:p>
          <a:p>
            <a:pPr marL="457200" lvl="0" indent="-342900">
              <a:buSzPts val="1800"/>
              <a:buChar char="-"/>
            </a:pPr>
            <a:r>
              <a:rPr lang="en-CA" dirty="0"/>
              <a:t>Rules: </a:t>
            </a:r>
          </a:p>
          <a:p>
            <a:pPr marL="914400" lvl="1" indent="-317500">
              <a:buSzPts val="1400"/>
              <a:buChar char="-"/>
            </a:pPr>
            <a:r>
              <a:rPr lang="en-CA" dirty="0"/>
              <a:t>&lt;4 words → 75% concordance</a:t>
            </a:r>
          </a:p>
          <a:p>
            <a:pPr marL="914400" lvl="1" indent="-317500">
              <a:buSzPts val="1400"/>
              <a:buChar char="-"/>
            </a:pPr>
            <a:r>
              <a:rPr lang="en-CA" dirty="0"/>
              <a:t>&gt;5 words → 80% concordance</a:t>
            </a:r>
          </a:p>
          <a:p>
            <a:pPr marL="457200" lvl="0" indent="-342900">
              <a:buSzPts val="1800"/>
              <a:buChar char="-"/>
            </a:pPr>
            <a:r>
              <a:rPr lang="en-CA" dirty="0"/>
              <a:t>Linked to a dictionary of destinations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1C25D-6213-DC4D-AD86-23E8614CA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Tracking individual ships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8E1AC4-195D-B346-92B8-4280D1092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5790" r="21451" b="-1"/>
          <a:stretch/>
        </p:blipFill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CBEB4-4802-4743-8B5F-B8D8BB3B0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7545" y="3007389"/>
            <a:ext cx="4869179" cy="3065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hlinkClick r:id="rId7"/>
              </a:rPr>
              <a:t>Link</a:t>
            </a:r>
            <a:endParaRPr lang="en-US" sz="1800" dirty="0">
              <a:solidFill>
                <a:srgbClr val="00000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951503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171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Rockwell</vt:lpstr>
      <vt:lpstr>Rockwell Condensed</vt:lpstr>
      <vt:lpstr>Rockwell Extra Bold</vt:lpstr>
      <vt:lpstr>Wingdings</vt:lpstr>
      <vt:lpstr>Wood Type</vt:lpstr>
      <vt:lpstr>ASSESSMENT AND PROPOSED PLAN FOR AIS DATA CHALLENGE</vt:lpstr>
      <vt:lpstr>Data Architecture strategy</vt:lpstr>
      <vt:lpstr>VESSEL INFORMATION VERIFICATION SYSTEM</vt:lpstr>
      <vt:lpstr>Dealing with spelling errors</vt:lpstr>
      <vt:lpstr>Tracking individual ships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AIS SOLUTIONS</dc:title>
  <dc:creator>Zaina Kahiel</dc:creator>
  <cp:lastModifiedBy>Zaina Kahiel</cp:lastModifiedBy>
  <cp:revision>3</cp:revision>
  <dcterms:created xsi:type="dcterms:W3CDTF">2020-01-19T16:17:27Z</dcterms:created>
  <dcterms:modified xsi:type="dcterms:W3CDTF">2020-01-19T16:34:07Z</dcterms:modified>
</cp:coreProperties>
</file>